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83" r:id="rId5"/>
    <p:sldId id="260" r:id="rId6"/>
    <p:sldId id="284" r:id="rId7"/>
    <p:sldId id="285" r:id="rId8"/>
    <p:sldId id="286" r:id="rId9"/>
    <p:sldId id="296" r:id="rId10"/>
    <p:sldId id="297" r:id="rId11"/>
    <p:sldId id="261" r:id="rId12"/>
    <p:sldId id="269" r:id="rId13"/>
    <p:sldId id="288" r:id="rId14"/>
    <p:sldId id="277" r:id="rId15"/>
    <p:sldId id="289" r:id="rId16"/>
    <p:sldId id="290" r:id="rId17"/>
    <p:sldId id="291" r:id="rId18"/>
    <p:sldId id="292" r:id="rId19"/>
    <p:sldId id="278" r:id="rId20"/>
    <p:sldId id="293" r:id="rId21"/>
    <p:sldId id="279" r:id="rId22"/>
    <p:sldId id="294" r:id="rId23"/>
    <p:sldId id="275" r:id="rId24"/>
    <p:sldId id="276" r:id="rId25"/>
    <p:sldId id="295" r:id="rId26"/>
    <p:sldId id="259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73" r:id="rId35"/>
    <p:sldId id="282" r:id="rId36"/>
    <p:sldId id="270" r:id="rId37"/>
    <p:sldId id="281" r:id="rId38"/>
    <p:sldId id="271" r:id="rId39"/>
    <p:sldId id="298" r:id="rId40"/>
    <p:sldId id="27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8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9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13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7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5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3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0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03F5A-A04D-426D-9F16-6FB73230F87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0C8466-31CE-4285-8D27-77DEC7C47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0642" y="1133237"/>
            <a:ext cx="10422659" cy="1583932"/>
          </a:xfrm>
        </p:spPr>
        <p:txBody>
          <a:bodyPr/>
          <a:lstStyle/>
          <a:p>
            <a:pPr algn="ctr"/>
            <a:r>
              <a:rPr lang="zh-CN" altLang="en-US" sz="66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“</a:t>
            </a:r>
            <a:r>
              <a:rPr lang="en-US" altLang="zh-CN" sz="66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68</a:t>
            </a:r>
            <a:r>
              <a:rPr lang="zh-CN" altLang="en-US" sz="66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同城”二手房交易系统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1149" y="4389121"/>
            <a:ext cx="10572785" cy="1069848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171840537	</a:t>
            </a:r>
            <a:r>
              <a:rPr lang="zh-CN" altLang="en-US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戴鼎璋</a:t>
            </a:r>
            <a:r>
              <a:rPr lang="en-US" altLang="zh-CN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		171840539	</a:t>
            </a:r>
            <a:r>
              <a:rPr lang="zh-CN" altLang="en-US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许江桦</a:t>
            </a:r>
            <a:r>
              <a:rPr lang="en-US" altLang="zh-CN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		171840617	</a:t>
            </a:r>
            <a:r>
              <a:rPr lang="zh-CN" altLang="en-US" sz="2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  <a:sym typeface="Calibri" panose="020F0502020204030204" pitchFamily="34" charset="0"/>
              </a:rPr>
              <a:t>肖儒峰</a:t>
            </a: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650941" y="3031068"/>
            <a:ext cx="6804774" cy="48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数学</a:t>
            </a:r>
            <a:r>
              <a:rPr lang="zh-CN" altLang="en-US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系数据库 课程设计展示</a:t>
            </a:r>
          </a:p>
        </p:txBody>
      </p:sp>
    </p:spTree>
    <p:extLst>
      <p:ext uri="{BB962C8B-B14F-4D97-AF65-F5344CB8AC3E}">
        <p14:creationId xmlns:p14="http://schemas.microsoft.com/office/powerpoint/2010/main" val="23510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327546" y="173093"/>
            <a:ext cx="11573301" cy="66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二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．员工方面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员工信息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（根据编号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、职务）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2.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计算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员工工资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（根据编号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、职务）   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销售工资</a:t>
            </a: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=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基础工资</a:t>
            </a: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+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成交额（万元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</a:t>
            </a:r>
            <a:r>
              <a:rPr lang="en-US" altLang="zh-CN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×10</a:t>
            </a: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其他职务为基础工资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3.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业绩排行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4.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销售升职成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高级销售（触发器）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5.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新员工注册；员工职务变更或新员工注册后更改职务人数（触发器）；且员工注册时不可用已注册过的身份证（触发器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三</a:t>
            </a: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.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用户方面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新用户注册；且用户注册时不可用已注册过的身份证（触发器）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四</a:t>
            </a: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.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恢复和备份</a:t>
            </a:r>
          </a:p>
        </p:txBody>
      </p:sp>
    </p:spTree>
    <p:extLst>
      <p:ext uri="{BB962C8B-B14F-4D97-AF65-F5344CB8AC3E}">
        <p14:creationId xmlns:p14="http://schemas.microsoft.com/office/powerpoint/2010/main" val="36486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1614" y="2752298"/>
            <a:ext cx="8596668" cy="1320800"/>
          </a:xfrm>
        </p:spPr>
        <p:txBody>
          <a:bodyPr>
            <a:normAutofit/>
          </a:bodyPr>
          <a:lstStyle/>
          <a:p>
            <a:pPr lvl="1" algn="l" rtl="0"/>
            <a:r>
              <a:rPr lang="zh-CN" altLang="en-US" sz="6600" kern="12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三、 功能展示</a:t>
            </a:r>
            <a:endParaRPr lang="zh-CN" altLang="en-US" sz="6600" kern="12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0" y="2418512"/>
            <a:ext cx="4403228" cy="153619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5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7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849436" y="369755"/>
            <a:ext cx="68047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</a:t>
            </a:r>
            <a:r>
              <a:rPr lang="en-US" altLang="zh-CN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.	</a:t>
            </a:r>
            <a:r>
              <a:rPr lang="zh-CN" altLang="en-US" sz="40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房屋</a:t>
            </a:r>
            <a:r>
              <a:rPr lang="zh-CN" altLang="en-US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方面</a:t>
            </a:r>
            <a:endParaRPr lang="zh-CN" altLang="en-US" sz="40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849436" y="1327373"/>
            <a:ext cx="8089848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查询符合要求的房屋信息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xmlns="" id="{502B9DEC-9893-4222-9F1C-E715056B9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6" y="2004016"/>
            <a:ext cx="8596312" cy="271908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5F4DC1F-1286-4E9B-970E-8213C608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43" y="4577160"/>
            <a:ext cx="8596105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F63A700-6B11-4F77-A91C-A37CDE2B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7" y="688989"/>
            <a:ext cx="8278002" cy="54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157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2"/>
            </a:pP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查询历史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订单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（</a:t>
            </a:r>
            <a:r>
              <a:rPr lang="en-US" altLang="zh-CN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）根据中介人员姓名查询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xmlns="" id="{8CE8ED0C-1BDF-443B-A825-CE574E74B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30" y="1930400"/>
            <a:ext cx="7228571" cy="3285714"/>
          </a:xfrm>
        </p:spPr>
      </p:pic>
    </p:spTree>
    <p:extLst>
      <p:ext uri="{BB962C8B-B14F-4D97-AF65-F5344CB8AC3E}">
        <p14:creationId xmlns:p14="http://schemas.microsoft.com/office/powerpoint/2010/main" val="10740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xmlns="" id="{07DA8B95-AE10-4EBF-A5D9-62647774B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5" y="754233"/>
            <a:ext cx="7178242" cy="267476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F65353C-08F6-4944-AB82-37BC17E1A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3590217"/>
            <a:ext cx="7368023" cy="26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8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081682B1-EDD0-4984-AE2F-1221EB71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9767"/>
          </a:xfrm>
        </p:spPr>
        <p:txBody>
          <a:bodyPr>
            <a:normAutofit/>
          </a:bodyPr>
          <a:lstStyle/>
          <a:p>
            <a:r>
              <a:rPr lang="zh-CN" altLang="en-US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（</a:t>
            </a:r>
            <a:r>
              <a:rPr lang="en-US" altLang="zh-CN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2</a:t>
            </a:r>
            <a:r>
              <a:rPr lang="zh-CN" altLang="en-US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sym typeface="Calibri" panose="020F0502020204030204" pitchFamily="34" charset="0"/>
              </a:rPr>
              <a:t>）根据时间查询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2F7A4725-8EDB-439D-9970-196630729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9" y="1930400"/>
            <a:ext cx="8596312" cy="2778690"/>
          </a:xfrm>
        </p:spPr>
      </p:pic>
    </p:spTree>
    <p:extLst>
      <p:ext uri="{BB962C8B-B14F-4D97-AF65-F5344CB8AC3E}">
        <p14:creationId xmlns:p14="http://schemas.microsoft.com/office/powerpoint/2010/main" val="20676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xmlns="" id="{769AF0E0-80C7-448C-A7CB-4E1E429FB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9" y="732660"/>
            <a:ext cx="7750077" cy="239547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4DA46D3-B1C7-42FD-B11F-F0280437F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59" y="3607702"/>
            <a:ext cx="7750077" cy="20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F83C5857-5744-4CD4-940A-BECF2616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（</a:t>
            </a:r>
            <a:r>
              <a:rPr lang="en-US" altLang="zh-CN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3</a:t>
            </a:r>
            <a:r>
              <a:rPr lang="zh-CN" altLang="en-US" sz="32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）根据想要的房屋信息查询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C6D3B09B-2EB4-4531-935E-AE9BD8E49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124196"/>
            <a:ext cx="8596312" cy="2953557"/>
          </a:xfrm>
        </p:spPr>
      </p:pic>
    </p:spTree>
    <p:extLst>
      <p:ext uri="{BB962C8B-B14F-4D97-AF65-F5344CB8AC3E}">
        <p14:creationId xmlns:p14="http://schemas.microsoft.com/office/powerpoint/2010/main" val="13761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3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卖房；且卖方未注册会提示错误（触发器）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xmlns="" id="{BBBDB28E-94DE-49E0-8082-7D0900146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56990"/>
            <a:ext cx="8596312" cy="177201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A8F961E-9EF0-42FF-932B-4DC9A328C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10352381" cy="4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9F4E24A-7244-48E1-9EA6-C7A0A8868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48629"/>
            <a:ext cx="9838095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23184" y="1701841"/>
            <a:ext cx="1538883" cy="23337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45457" y="1806896"/>
            <a:ext cx="5295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44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一、需求分析</a:t>
            </a:r>
            <a:endParaRPr lang="en-US" altLang="zh-CN" sz="4400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marL="0" lvl="1"/>
            <a:r>
              <a:rPr lang="zh-CN" altLang="en-US" sz="44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二、系统设计</a:t>
            </a:r>
            <a:endParaRPr lang="en-US" altLang="zh-CN" sz="4400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marL="0" lvl="1"/>
            <a:r>
              <a:rPr lang="zh-CN" altLang="en-US" sz="44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三、功能</a:t>
            </a:r>
            <a:r>
              <a:rPr lang="zh-CN" altLang="en-US" sz="4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8733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xmlns="" id="{990D4C20-208C-44A3-B8C4-0E0500EA3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1270000"/>
            <a:ext cx="8596312" cy="2112717"/>
          </a:xfrm>
        </p:spPr>
      </p:pic>
    </p:spTree>
    <p:extLst>
      <p:ext uri="{BB962C8B-B14F-4D97-AF65-F5344CB8AC3E}">
        <p14:creationId xmlns:p14="http://schemas.microsoft.com/office/powerpoint/2010/main" val="12230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4"/>
            </a:pP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买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房后创建订单；且订单信息填写错误时会提示错误（触发器）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xmlns="" id="{887FF3E8-CCDA-4B3A-84E5-3E5752C27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2" y="1758744"/>
            <a:ext cx="7604686" cy="196786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F07B315-A64E-4803-B5FE-85C9A0147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1" y="3999456"/>
            <a:ext cx="696633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31732F4-736E-4EBF-B25B-FD118D0E0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206" y="1270000"/>
            <a:ext cx="5102794" cy="1767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3229B7C-563F-405F-AEAA-000CF7071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6" y="3429000"/>
            <a:ext cx="8942857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5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行情查询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DB20C01-E2F2-40CA-A8B3-2BB1FF21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9" t="45636" r="56391" b="39106"/>
          <a:stretch/>
        </p:blipFill>
        <p:spPr>
          <a:xfrm>
            <a:off x="1338606" y="1762812"/>
            <a:ext cx="3026004" cy="1046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556CFB5-60F8-47FB-B6F6-A2584D13E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5" t="43574" r="45799" b="24536"/>
          <a:stretch/>
        </p:blipFill>
        <p:spPr>
          <a:xfrm>
            <a:off x="1338606" y="3959256"/>
            <a:ext cx="4411746" cy="21870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43DBB6EF-F147-4124-8B62-79D08CB07CDB}"/>
              </a:ext>
            </a:extLst>
          </p:cNvPr>
          <p:cNvSpPr txBox="1"/>
          <p:nvPr/>
        </p:nvSpPr>
        <p:spPr>
          <a:xfrm>
            <a:off x="7126660" y="2547155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失败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800A795-7209-4DE3-9309-82296E3F11B3}"/>
              </a:ext>
            </a:extLst>
          </p:cNvPr>
          <p:cNvSpPr txBox="1"/>
          <p:nvPr/>
        </p:nvSpPr>
        <p:spPr>
          <a:xfrm>
            <a:off x="7126660" y="5394050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成功</a:t>
            </a:r>
          </a:p>
        </p:txBody>
      </p:sp>
    </p:spTree>
    <p:extLst>
      <p:ext uri="{BB962C8B-B14F-4D97-AF65-F5344CB8AC3E}">
        <p14:creationId xmlns:p14="http://schemas.microsoft.com/office/powerpoint/2010/main" val="12705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6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房屋估价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0DB64B-7F58-4C76-938D-F55FE05A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6" t="45361" r="51212" b="37182"/>
          <a:stretch/>
        </p:blipFill>
        <p:spPr>
          <a:xfrm>
            <a:off x="1036946" y="1686352"/>
            <a:ext cx="3685881" cy="11972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115F8A6-FF0D-4541-A81C-EEB184E1D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72" t="45773" r="50259" b="36770"/>
          <a:stretch/>
        </p:blipFill>
        <p:spPr>
          <a:xfrm>
            <a:off x="1036946" y="2954778"/>
            <a:ext cx="3836710" cy="1197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0AF22B2-8E49-451C-83EF-E66FAC34F4FA}"/>
              </a:ext>
            </a:extLst>
          </p:cNvPr>
          <p:cNvSpPr txBox="1"/>
          <p:nvPr/>
        </p:nvSpPr>
        <p:spPr>
          <a:xfrm>
            <a:off x="6956978" y="2641423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失败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D1FDDF2-CC3C-4441-8B36-EF6878D7252C}"/>
              </a:ext>
            </a:extLst>
          </p:cNvPr>
          <p:cNvSpPr txBox="1"/>
          <p:nvPr/>
        </p:nvSpPr>
        <p:spPr>
          <a:xfrm>
            <a:off x="6956978" y="5488318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成功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BD83E2B-AD97-4DD6-9DD7-3069BD80D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25" t="43574" r="53531" b="38006"/>
          <a:stretch/>
        </p:blipFill>
        <p:spPr>
          <a:xfrm>
            <a:off x="1036946" y="5420411"/>
            <a:ext cx="3431357" cy="12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7"/>
            </a:pP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撤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下二手房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38" y="2115251"/>
            <a:ext cx="2363364" cy="6445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36" y="3913375"/>
            <a:ext cx="3305060" cy="5857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36" y="4699963"/>
            <a:ext cx="4398247" cy="9526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38" y="5853533"/>
            <a:ext cx="3352127" cy="75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27" y="992990"/>
            <a:ext cx="4015391" cy="974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26" y="2907135"/>
            <a:ext cx="4346230" cy="9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849436" y="369755"/>
            <a:ext cx="6804774" cy="80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2.	</a:t>
            </a:r>
            <a:r>
              <a:rPr lang="zh-CN" altLang="en-US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员工方面</a:t>
            </a:r>
            <a:endParaRPr lang="zh-CN" altLang="en-US" sz="40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849436" y="1327373"/>
            <a:ext cx="80898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查询员工信息（根据员工编号或职务）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80" y="2220807"/>
            <a:ext cx="5528938" cy="1163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80" y="3539564"/>
            <a:ext cx="8539427" cy="7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179041"/>
            <a:ext cx="5019250" cy="10927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2708055"/>
            <a:ext cx="6888994" cy="28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199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2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查询员工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工资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（根据员工编号或职务）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销售人员工资</a:t>
            </a:r>
            <a:r>
              <a:rPr lang="en-US" altLang="zh-CN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=</a:t>
            </a:r>
            <a:r>
              <a:rPr lang="zh-CN" altLang="en-US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基础工资</a:t>
            </a:r>
            <a:r>
              <a:rPr lang="en-US" altLang="zh-CN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+</a:t>
            </a:r>
            <a:r>
              <a:rPr lang="zh-CN" altLang="en-US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成交额（万元）*</a:t>
            </a:r>
            <a:r>
              <a:rPr lang="en-US" altLang="zh-CN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10	</a:t>
            </a:r>
            <a:endParaRPr lang="en-US" altLang="zh-CN" sz="2400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其他</a:t>
            </a:r>
            <a:r>
              <a:rPr lang="zh-CN" altLang="en-US" sz="24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职务为基础工资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2" y="2698750"/>
            <a:ext cx="4509093" cy="915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3" y="3738326"/>
            <a:ext cx="9485231" cy="851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3" y="4657757"/>
            <a:ext cx="4509093" cy="945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4" y="5913954"/>
            <a:ext cx="8652416" cy="5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68" y="409574"/>
            <a:ext cx="5737509" cy="12145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68" y="1726441"/>
            <a:ext cx="5396625" cy="2561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68" y="4390397"/>
            <a:ext cx="5737509" cy="1229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68" y="5722221"/>
            <a:ext cx="3363591" cy="6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1614" y="2752298"/>
            <a:ext cx="8596668" cy="1320800"/>
          </a:xfrm>
        </p:spPr>
        <p:txBody>
          <a:bodyPr>
            <a:normAutofit/>
          </a:bodyPr>
          <a:lstStyle/>
          <a:p>
            <a:pPr lvl="1" algn="l" rtl="0"/>
            <a:r>
              <a:rPr lang="zh-CN" altLang="en-US" sz="6600" kern="12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一、 需求分析</a:t>
            </a:r>
            <a:endParaRPr lang="zh-CN" altLang="en-US" sz="6600" kern="12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0" y="2418512"/>
            <a:ext cx="4403228" cy="153619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5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7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4" y="440268"/>
            <a:ext cx="8089848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3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员工业绩排行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22" y="1258601"/>
            <a:ext cx="3038120" cy="11700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22" y="2604665"/>
            <a:ext cx="6822708" cy="37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4" y="440268"/>
            <a:ext cx="1038082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4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销售升职成高级销售（触发器）业绩达到</a:t>
            </a:r>
            <a:r>
              <a:rPr lang="en-US" altLang="zh-CN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600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万的销售可以升职为高级销售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6" y="2434049"/>
            <a:ext cx="4200525" cy="1628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6" y="4305300"/>
            <a:ext cx="4581525" cy="2552700"/>
          </a:xfrm>
          <a:prstGeom prst="rect">
            <a:avLst/>
          </a:prstGeom>
        </p:spPr>
      </p:pic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709256" y="1618138"/>
            <a:ext cx="1351556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升职前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7303400" y="1895526"/>
            <a:ext cx="1351556" cy="6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代码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81" y="2715036"/>
            <a:ext cx="5953125" cy="5334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7289752" y="3091195"/>
            <a:ext cx="1351556" cy="6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消息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66" y="3999037"/>
            <a:ext cx="4363700" cy="25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1926182" y="633515"/>
            <a:ext cx="1351556" cy="6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升职后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70" y="1456745"/>
            <a:ext cx="6749814" cy="2611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70" y="4243074"/>
            <a:ext cx="4581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48933" y="334309"/>
            <a:ext cx="11583675" cy="231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5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新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员工注册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；员工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职务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变更或新员工注册后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更改职务人数（触发器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）；且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员工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注册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时不可用已注册过的身份证（触发器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5"/>
            </a:pP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9F3420F-6D2D-4474-992B-C9F13DC60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5" t="37251" r="37681" b="41168"/>
          <a:stretch/>
        </p:blipFill>
        <p:spPr>
          <a:xfrm>
            <a:off x="635817" y="1860881"/>
            <a:ext cx="5363852" cy="1480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3F1420A-6586-409C-9641-9A6A9BB64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9" t="36014" r="37371" b="40068"/>
          <a:stretch/>
        </p:blipFill>
        <p:spPr>
          <a:xfrm>
            <a:off x="632674" y="3436988"/>
            <a:ext cx="5486401" cy="1640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B314B54-7DDB-4250-97C6-C1E68104F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02" t="41100" r="37603" b="38041"/>
          <a:stretch/>
        </p:blipFill>
        <p:spPr>
          <a:xfrm>
            <a:off x="632674" y="5252171"/>
            <a:ext cx="5363853" cy="14305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9F2860B-633F-4BA8-A0C1-AEC5366969C9}"/>
              </a:ext>
            </a:extLst>
          </p:cNvPr>
          <p:cNvSpPr txBox="1"/>
          <p:nvPr/>
        </p:nvSpPr>
        <p:spPr>
          <a:xfrm>
            <a:off x="6951772" y="3813185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注册失败</a:t>
            </a:r>
          </a:p>
        </p:txBody>
      </p:sp>
    </p:spTree>
    <p:extLst>
      <p:ext uri="{BB962C8B-B14F-4D97-AF65-F5344CB8AC3E}">
        <p14:creationId xmlns:p14="http://schemas.microsoft.com/office/powerpoint/2010/main" val="12033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9005B3D-D5CD-408B-B2F4-B314301B4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1" t="43849" r="36443" b="25223"/>
          <a:stretch/>
        </p:blipFill>
        <p:spPr>
          <a:xfrm>
            <a:off x="402210" y="1292213"/>
            <a:ext cx="5571241" cy="2121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4F298F-2797-4751-BC3D-7BF10055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6" t="79141" r="17268" b="15601"/>
          <a:stretch/>
        </p:blipFill>
        <p:spPr>
          <a:xfrm>
            <a:off x="254522" y="3796649"/>
            <a:ext cx="7682846" cy="3605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0370CBD-8630-4AA6-A9BE-2F113AFD26D8}"/>
              </a:ext>
            </a:extLst>
          </p:cNvPr>
          <p:cNvSpPr txBox="1"/>
          <p:nvPr/>
        </p:nvSpPr>
        <p:spPr>
          <a:xfrm>
            <a:off x="6759015" y="4835502"/>
            <a:ext cx="4578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成功，且销售人数增加一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CA5E20-F982-43E7-A51F-42F7C1D82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99" t="31506" r="34201" b="64537"/>
          <a:stretch/>
        </p:blipFill>
        <p:spPr>
          <a:xfrm>
            <a:off x="402210" y="4540630"/>
            <a:ext cx="5486401" cy="2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3437B06-7E57-4CD5-9C2E-39457CB1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3" t="43162" r="34433" b="34707"/>
          <a:stretch/>
        </p:blipFill>
        <p:spPr>
          <a:xfrm>
            <a:off x="862549" y="2670142"/>
            <a:ext cx="5684364" cy="1517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AAC3205-1461-4B18-982C-DD7123BAC983}"/>
              </a:ext>
            </a:extLst>
          </p:cNvPr>
          <p:cNvSpPr txBox="1"/>
          <p:nvPr/>
        </p:nvSpPr>
        <p:spPr>
          <a:xfrm>
            <a:off x="6334813" y="4687039"/>
            <a:ext cx="5052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再次插入，失败，身份证号不可重复</a:t>
            </a:r>
          </a:p>
        </p:txBody>
      </p:sp>
    </p:spTree>
    <p:extLst>
      <p:ext uri="{BB962C8B-B14F-4D97-AF65-F5344CB8AC3E}">
        <p14:creationId xmlns:p14="http://schemas.microsoft.com/office/powerpoint/2010/main" val="171684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849436" y="369755"/>
            <a:ext cx="68047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3</a:t>
            </a:r>
            <a:r>
              <a:rPr lang="en-US" altLang="zh-CN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.	</a:t>
            </a:r>
            <a:r>
              <a:rPr lang="zh-CN" altLang="en-US" sz="40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用户</a:t>
            </a:r>
            <a:r>
              <a:rPr lang="zh-CN" altLang="en-US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方面</a:t>
            </a:r>
            <a:endParaRPr lang="zh-CN" altLang="en-US" sz="40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849436" y="1327373"/>
            <a:ext cx="8089848" cy="138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新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用户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注册；且用户</a:t>
            </a:r>
            <a:r>
              <a:rPr lang="zh-CN" altLang="en-US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注册时不可用已注册过的身份证（触发器</a:t>
            </a: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）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9780E05-F53C-4E4B-BAE6-C195D95FD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6" t="52646" r="41392" b="14089"/>
          <a:stretch/>
        </p:blipFill>
        <p:spPr>
          <a:xfrm>
            <a:off x="849436" y="2715734"/>
            <a:ext cx="4845378" cy="22812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C67299C-E215-43D5-BDC3-62D919829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2" t="62955" r="40928" b="17663"/>
          <a:stretch/>
        </p:blipFill>
        <p:spPr>
          <a:xfrm>
            <a:off x="849436" y="5319512"/>
            <a:ext cx="4958500" cy="13291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92F4A85-AD90-421C-9885-19E1D1D8BC11}"/>
              </a:ext>
            </a:extLst>
          </p:cNvPr>
          <p:cNvSpPr txBox="1"/>
          <p:nvPr/>
        </p:nvSpPr>
        <p:spPr>
          <a:xfrm>
            <a:off x="6612354" y="4161311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注册失败</a:t>
            </a:r>
          </a:p>
        </p:txBody>
      </p:sp>
    </p:spTree>
    <p:extLst>
      <p:ext uri="{BB962C8B-B14F-4D97-AF65-F5344CB8AC3E}">
        <p14:creationId xmlns:p14="http://schemas.microsoft.com/office/powerpoint/2010/main" val="322357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74B51C0-1D8D-442C-92D2-F7DF96AC8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0" t="80790" r="35438" b="7938"/>
          <a:stretch/>
        </p:blipFill>
        <p:spPr>
          <a:xfrm>
            <a:off x="854696" y="2584860"/>
            <a:ext cx="5373279" cy="772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D1E5B31-8172-42EF-B1C6-99C639C21519}"/>
              </a:ext>
            </a:extLst>
          </p:cNvPr>
          <p:cNvSpPr txBox="1"/>
          <p:nvPr/>
        </p:nvSpPr>
        <p:spPr>
          <a:xfrm>
            <a:off x="6721307" y="1741602"/>
            <a:ext cx="409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注册成功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F9AD1-0075-4C79-B0EF-2386ACB37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3" t="27354" r="39227" b="41855"/>
          <a:stretch/>
        </p:blipFill>
        <p:spPr>
          <a:xfrm>
            <a:off x="854696" y="337884"/>
            <a:ext cx="5241304" cy="2111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7051B27-5856-4892-863B-0D17AC22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7" t="31478" r="40000" b="44880"/>
          <a:stretch/>
        </p:blipFill>
        <p:spPr>
          <a:xfrm>
            <a:off x="854696" y="4559631"/>
            <a:ext cx="5090474" cy="16214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9A9F4C9-8938-4D32-98F8-B85D55082032}"/>
              </a:ext>
            </a:extLst>
          </p:cNvPr>
          <p:cNvSpPr txBox="1"/>
          <p:nvPr/>
        </p:nvSpPr>
        <p:spPr>
          <a:xfrm>
            <a:off x="6721307" y="4339128"/>
            <a:ext cx="438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再次注册，失败，身份证号不可重复</a:t>
            </a:r>
          </a:p>
        </p:txBody>
      </p:sp>
    </p:spTree>
    <p:extLst>
      <p:ext uri="{BB962C8B-B14F-4D97-AF65-F5344CB8AC3E}">
        <p14:creationId xmlns:p14="http://schemas.microsoft.com/office/powerpoint/2010/main" val="20017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849436" y="369755"/>
            <a:ext cx="6804774" cy="80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4</a:t>
            </a:r>
            <a:r>
              <a:rPr lang="en-US" altLang="zh-CN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.	</a:t>
            </a:r>
            <a:r>
              <a:rPr lang="zh-CN" altLang="en-US" sz="40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备份和恢复</a:t>
            </a:r>
            <a:endParaRPr lang="zh-CN" altLang="en-US" sz="40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849436" y="1327373"/>
            <a:ext cx="8089848" cy="6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备份</a:t>
            </a:r>
            <a:endParaRPr lang="zh-CN" altLang="en-US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8" y="2215696"/>
            <a:ext cx="8029042" cy="1496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8" y="3952705"/>
            <a:ext cx="7914499" cy="1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63083" y="394230"/>
            <a:ext cx="8813179" cy="6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514350" indent="-514350" fontAlgn="base">
              <a:lnSpc>
                <a:spcPct val="150000"/>
              </a:lnSpc>
              <a:spcAft>
                <a:spcPct val="0"/>
              </a:spcAft>
              <a:buFont typeface="+mj-ea"/>
              <a:buAutoNum type="circleNumDbPlain" startAt="2"/>
            </a:pPr>
            <a:r>
              <a:rPr lang="zh-CN" altLang="en-US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恢复</a:t>
            </a:r>
            <a:endParaRPr lang="en-US" altLang="zh-CN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75" y="1710590"/>
            <a:ext cx="8236042" cy="6231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75" y="2655347"/>
            <a:ext cx="8695094" cy="13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41AE33-65EE-406F-ACCF-E19B479A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14" y="646749"/>
            <a:ext cx="8596668" cy="582517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二手房信息琳琅满目，找不到合适的二手房？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害怕被套路，不敢找中介？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想要卖房找不到合适的途径？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员工工资不好统计？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挑不出优秀员工？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员工怕自己业绩好但得不到升职的可能？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员工信息不便统计？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3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490881" y="2050704"/>
            <a:ext cx="8089848" cy="192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9600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谢谢</a:t>
            </a:r>
            <a:r>
              <a:rPr lang="zh-CN" altLang="en-US" sz="96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大家！</a:t>
            </a:r>
            <a:endParaRPr lang="zh-CN" altLang="en-US" sz="96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35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1614" y="2752298"/>
            <a:ext cx="8596668" cy="1320800"/>
          </a:xfrm>
        </p:spPr>
        <p:txBody>
          <a:bodyPr>
            <a:normAutofit/>
          </a:bodyPr>
          <a:lstStyle/>
          <a:p>
            <a:pPr lvl="1" algn="l" rtl="0"/>
            <a:r>
              <a:rPr lang="zh-CN" altLang="en-US" sz="6600" kern="12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二、 系统设计</a:t>
            </a:r>
            <a:endParaRPr lang="zh-CN" altLang="en-US" sz="6600" kern="1200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0" y="2418512"/>
            <a:ext cx="4403228" cy="153619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5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539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1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80B7FF0D-7BB7-4304-A50B-09EE039C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14" y="910909"/>
            <a:ext cx="8596668" cy="501237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4200" dirty="0"/>
              <a:t>本</a:t>
            </a:r>
            <a:r>
              <a:rPr lang="zh-CN" altLang="en-US" sz="4200" dirty="0" smtClean="0"/>
              <a:t>数据库</a:t>
            </a:r>
            <a:r>
              <a:rPr lang="zh-CN" altLang="en-US" sz="4200" dirty="0"/>
              <a:t>有</a:t>
            </a:r>
            <a:r>
              <a:rPr lang="zh-CN" altLang="en-US" sz="4200" u="sng" dirty="0" smtClean="0"/>
              <a:t>八</a:t>
            </a:r>
            <a:r>
              <a:rPr lang="zh-CN" altLang="en-US" sz="4200" u="sng" dirty="0"/>
              <a:t>个</a:t>
            </a:r>
            <a:r>
              <a:rPr lang="zh-CN" altLang="en-US" sz="4200" u="sng" dirty="0" smtClean="0"/>
              <a:t>表和五个触发器</a:t>
            </a:r>
            <a:r>
              <a:rPr lang="zh-CN" altLang="en-US" sz="4200" dirty="0" smtClean="0"/>
              <a:t>，主要涉及</a:t>
            </a:r>
            <a:r>
              <a:rPr lang="zh-CN" altLang="en-US" sz="4200" u="sng" dirty="0" smtClean="0"/>
              <a:t>订单、员工、用户、二手房和街道</a:t>
            </a:r>
            <a:r>
              <a:rPr lang="zh-CN" altLang="en-US" sz="4200" dirty="0" smtClean="0"/>
              <a:t>。从而能更好</a:t>
            </a:r>
            <a:r>
              <a:rPr lang="zh-CN" altLang="en-US" sz="4200" dirty="0"/>
              <a:t>地管理所有用户所上架的二手房信息，以及让用户更加便利地查到自己所想要的二手房信息</a:t>
            </a:r>
            <a:r>
              <a:rPr lang="zh-CN" altLang="en-US" sz="4200" dirty="0" smtClean="0"/>
              <a:t>，减少</a:t>
            </a:r>
            <a:r>
              <a:rPr lang="zh-CN" altLang="en-US" sz="4200" dirty="0"/>
              <a:t>用户对黑中介的担心，为想要卖房的用户提供便捷的销售途径。</a:t>
            </a:r>
            <a:endParaRPr lang="en-US" altLang="zh-CN" sz="4200" dirty="0"/>
          </a:p>
          <a:p>
            <a:r>
              <a:rPr lang="zh-CN" altLang="en-US" sz="4200" dirty="0"/>
              <a:t>同时本数据库也能很好地管理员工信息，</a:t>
            </a:r>
            <a:r>
              <a:rPr lang="zh-CN" altLang="en-US" sz="4200" u="sng" dirty="0"/>
              <a:t>对员工工资</a:t>
            </a:r>
            <a:r>
              <a:rPr lang="zh-CN" altLang="en-US" sz="4200" u="sng" dirty="0" smtClean="0"/>
              <a:t>有独特算法</a:t>
            </a:r>
            <a:r>
              <a:rPr lang="zh-CN" altLang="en-US" sz="4200" dirty="0"/>
              <a:t>，不亏待每一个优秀员工，</a:t>
            </a:r>
            <a:r>
              <a:rPr lang="zh-CN" altLang="en-US" sz="4200" u="sng" dirty="0"/>
              <a:t>达到一定业绩后可以有升职的空间</a:t>
            </a:r>
            <a:r>
              <a:rPr lang="zh-CN" altLang="en-US" sz="4200" dirty="0"/>
              <a:t>。</a:t>
            </a:r>
            <a:endParaRPr lang="en-US" altLang="zh-CN" sz="4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460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xmlns="" id="{C3912E31-FEDA-4245-8CD9-03E56C273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5"/>
          <a:stretch/>
        </p:blipFill>
        <p:spPr>
          <a:xfrm>
            <a:off x="661873" y="2668979"/>
            <a:ext cx="5038095" cy="120857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F2EEC96-C00B-470E-B656-F4A0C0C79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2"/>
          <a:stretch/>
        </p:blipFill>
        <p:spPr>
          <a:xfrm>
            <a:off x="661873" y="4289398"/>
            <a:ext cx="5171429" cy="1140338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xmlns="" id="{4F4BAFC7-2FD9-4825-9077-CFDB37CCD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644"/>
          <a:stretch/>
        </p:blipFill>
        <p:spPr>
          <a:xfrm>
            <a:off x="661873" y="413557"/>
            <a:ext cx="4828450" cy="1969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6C1D5C0-4541-4669-9D9A-7B3789B3D3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2"/>
          <a:stretch/>
        </p:blipFill>
        <p:spPr>
          <a:xfrm>
            <a:off x="6439453" y="413557"/>
            <a:ext cx="4933333" cy="11439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53" y="1694751"/>
            <a:ext cx="4525010" cy="47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xmlns="" id="{CAEA0026-970E-41AA-B23D-AC1251500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17" y="553637"/>
            <a:ext cx="4971429" cy="2266667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B038C37-0D36-4663-9135-7ABF6A65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8"/>
          <a:stretch/>
        </p:blipFill>
        <p:spPr>
          <a:xfrm>
            <a:off x="1171417" y="3256964"/>
            <a:ext cx="4742857" cy="2589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D02E3FA-FD90-41BA-BFE4-13111C42E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16"/>
          <a:stretch/>
        </p:blipFill>
        <p:spPr>
          <a:xfrm>
            <a:off x="6807700" y="1955577"/>
            <a:ext cx="5019048" cy="20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49436" y="369755"/>
            <a:ext cx="11024116" cy="613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主要功能简介：</a:t>
            </a:r>
            <a:endParaRPr lang="en-US" altLang="zh-CN" sz="4800" cap="all" dirty="0" smtClean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一．房屋方面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1.	</a:t>
            </a:r>
            <a:r>
              <a:rPr lang="zh-CN" altLang="en-US" sz="2400" b="1" cap="all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查看符合查询条件的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房屋的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信息</a:t>
            </a:r>
            <a:endParaRPr lang="zh-CN" altLang="en-US" sz="2400" b="1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2.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查询历史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订单</a:t>
            </a:r>
            <a:r>
              <a:rPr lang="en-US" altLang="zh-CN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(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根据中介人员姓名、时间、想要的房屋信息</a:t>
            </a:r>
            <a:r>
              <a:rPr lang="en-US" altLang="zh-CN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)</a:t>
            </a:r>
            <a:endParaRPr lang="zh-CN" altLang="en-US" sz="2400" b="1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3.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卖房；且卖方未注册会提示错误（触发器）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4.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买房后创建订单；且订单信息填写错误时会提示错误（触发器）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5.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查看行情</a:t>
            </a:r>
            <a:endParaRPr lang="zh-CN" altLang="en-US" sz="2400" b="1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6.	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房屋估价</a:t>
            </a:r>
            <a:endParaRPr lang="zh-CN" altLang="en-US" sz="2400" b="1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7.	</a:t>
            </a:r>
            <a:r>
              <a:rPr lang="zh-CN" altLang="en-US" sz="2400" b="1" cap="all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撤下</a:t>
            </a:r>
            <a:r>
              <a:rPr lang="zh-CN" altLang="en-US" sz="2400" b="1" cap="all" dirty="0" smtClean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二手房</a:t>
            </a:r>
            <a:endParaRPr lang="zh-CN" altLang="en-US" sz="2400" b="1" cap="all" dirty="0">
              <a:blipFill dpi="0" rotWithShape="1">
                <a:blip r:embed="rId2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50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</TotalTime>
  <Words>451</Words>
  <Application>Microsoft Office PowerPoint</Application>
  <PresentationFormat>宽屏</PresentationFormat>
  <Paragraphs>78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方正姚体</vt:lpstr>
      <vt:lpstr>华文新魏</vt:lpstr>
      <vt:lpstr>微软雅黑</vt:lpstr>
      <vt:lpstr>Arial</vt:lpstr>
      <vt:lpstr>Calibri</vt:lpstr>
      <vt:lpstr>Trebuchet MS</vt:lpstr>
      <vt:lpstr>Wingdings 3</vt:lpstr>
      <vt:lpstr>平面</vt:lpstr>
      <vt:lpstr>“68同城”二手房交易系统</vt:lpstr>
      <vt:lpstr>PowerPoint 演示文稿</vt:lpstr>
      <vt:lpstr>一、 需求分析</vt:lpstr>
      <vt:lpstr>PowerPoint 演示文稿</vt:lpstr>
      <vt:lpstr>二、 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 功能展示</vt:lpstr>
      <vt:lpstr>PowerPoint 演示文稿</vt:lpstr>
      <vt:lpstr>PowerPoint 演示文稿</vt:lpstr>
      <vt:lpstr>PowerPoint 演示文稿</vt:lpstr>
      <vt:lpstr>PowerPoint 演示文稿</vt:lpstr>
      <vt:lpstr>（2）根据时间查询</vt:lpstr>
      <vt:lpstr>PowerPoint 演示文稿</vt:lpstr>
      <vt:lpstr>（3）根据想要的房屋信息查询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DDZ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68同城二手房交易系统</dc:title>
  <dc:creator>Administrator</dc:creator>
  <cp:lastModifiedBy>Administrator</cp:lastModifiedBy>
  <cp:revision>28</cp:revision>
  <dcterms:created xsi:type="dcterms:W3CDTF">2018-12-26T14:02:57Z</dcterms:created>
  <dcterms:modified xsi:type="dcterms:W3CDTF">2018-12-28T14:56:40Z</dcterms:modified>
</cp:coreProperties>
</file>